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16602705" r:id="rId5"/>
    <p:sldId id="16602706" r:id="rId6"/>
    <p:sldId id="16602707" r:id="rId7"/>
    <p:sldId id="16602708" r:id="rId8"/>
    <p:sldId id="16602709" r:id="rId9"/>
    <p:sldId id="16602710" r:id="rId10"/>
    <p:sldId id="16602711" r:id="rId11"/>
    <p:sldId id="16602712" r:id="rId12"/>
    <p:sldId id="294" r:id="rId13"/>
  </p:sldIdLst>
  <p:sldSz cx="12192000" cy="6858000"/>
  <p:notesSz cx="7103745" cy="10234295"/>
  <p:embeddedFontLst>
    <p:embeddedFont>
      <p:font typeface="汉仪正圆 55简" panose="0002060004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汉仪雅酷黑W" panose="00020600040101010101" charset="-122"/>
      <p:regular r:id="rId23"/>
    </p:embeddedFont>
    <p:embeddedFont>
      <p:font typeface="钉钉进步体" panose="00020600040101010101" pitchFamily="18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93" d="100"/>
          <a:sy n="93" d="100"/>
        </p:scale>
        <p:origin x="19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8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10.xml"/><Relationship Id="rId7" Type="http://schemas.openxmlformats.org/officeDocument/2006/relationships/image" Target="../media/image8.png"/><Relationship Id="rId6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0" Type="http://schemas.openxmlformats.org/officeDocument/2006/relationships/notesSlide" Target="../notesSlides/notesSlide4.xml"/><Relationship Id="rId2" Type="http://schemas.openxmlformats.org/officeDocument/2006/relationships/tags" Target="../tags/tag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image" Target="../media/image11.jpeg"/><Relationship Id="rId12" Type="http://schemas.openxmlformats.org/officeDocument/2006/relationships/tags" Target="../tags/tag12.xml"/><Relationship Id="rId11" Type="http://schemas.openxmlformats.org/officeDocument/2006/relationships/image" Target="../media/image10.png"/><Relationship Id="rId10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../media/image26.png"/><Relationship Id="rId6" Type="http://schemas.openxmlformats.org/officeDocument/2006/relationships/tags" Target="../tags/tag25.xml"/><Relationship Id="rId5" Type="http://schemas.openxmlformats.org/officeDocument/2006/relationships/image" Target="../media/image25.png"/><Relationship Id="rId4" Type="http://schemas.openxmlformats.org/officeDocument/2006/relationships/tags" Target="../tags/tag24.xml"/><Relationship Id="rId3" Type="http://schemas.openxmlformats.org/officeDocument/2006/relationships/image" Target="../media/image4.png"/><Relationship Id="rId2" Type="http://schemas.openxmlformats.org/officeDocument/2006/relationships/tags" Target="../tags/tag23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2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1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6" b="13442"/>
          <a:stretch>
            <a:fillRect/>
          </a:stretch>
        </p:blipFill>
        <p:spPr>
          <a:xfrm>
            <a:off x="983614" y="1744946"/>
            <a:ext cx="3791246" cy="1898176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4" name="图片 13" descr="图形用户界面, 网站&#10;&#10;AI 生成的内容可能不正确。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78" y="3253612"/>
            <a:ext cx="3322570" cy="249095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83615" y="3878580"/>
            <a:ext cx="3790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赴中国联通浙江分公司实地调研，团队了解到数字人技术已在</a:t>
            </a:r>
            <a:r>
              <a:rPr lang="en-US" altLang="zh-CN" dirty="0">
                <a:solidFill>
                  <a:schemeClr val="bg1"/>
                </a:solidFill>
              </a:rPr>
              <a:t>K12</a:t>
            </a:r>
            <a:r>
              <a:rPr lang="zh-CN" altLang="en-US" dirty="0">
                <a:solidFill>
                  <a:schemeClr val="bg1"/>
                </a:solidFill>
              </a:rPr>
              <a:t>及高等教育中应用于智慧课堂、远程教学和个性化辅导等场景，并明确了其在低延迟高并发的实时交互、多模态情感化表达等方面的核心需求。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9123" y="1469351"/>
            <a:ext cx="4098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赴云栖大会调研，深入了解人工智能在教育领域的最新应用，重点关注多智能体、大模型与数字人技术在智慧教学、个性化学习等场景中的落地实践，为项目技术选型与场景融合提供参考。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349" y="1787951"/>
            <a:ext cx="1813389" cy="380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雅酷黑-75J (正文)"/>
              </a:rPr>
              <a:t>数字人伴学系统</a:t>
            </a:r>
            <a:endParaRPr lang="zh-CN" altLang="en-US" dirty="0">
              <a:solidFill>
                <a:schemeClr val="bg1"/>
              </a:solidFill>
              <a:latin typeface="汉仪雅酷黑-75J (正文)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5289" y="4991316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821" y="1727355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多学科客制化评估系统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0821" y="5047229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游戏化学习平台及评估系统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289" y="2387792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基于模块化语音识别、大模型、语音合成与数字人驱动技术，打造低延迟、情感化、可本地部署的实时交互学习伙伴。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9468" y="3828969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利用</a:t>
            </a:r>
            <a:r>
              <a:rPr lang="en-US" altLang="zh-CN" sz="1600" dirty="0" err="1">
                <a:solidFill>
                  <a:schemeClr val="bg1"/>
                </a:solidFill>
              </a:rPr>
              <a:t>AgentUniverse</a:t>
            </a:r>
            <a:r>
              <a:rPr lang="zh-CN" altLang="en-US" sz="1600" dirty="0">
                <a:solidFill>
                  <a:schemeClr val="bg1"/>
                </a:solidFill>
              </a:rPr>
              <a:t>框架构建可协作、可进化的多智能体网络，实现知识检索、内容生成、学习规划与系统自优化。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94321" y="2219026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结合</a:t>
            </a:r>
            <a:r>
              <a:rPr lang="en-US" altLang="zh-CN" sz="1600" dirty="0" err="1">
                <a:solidFill>
                  <a:schemeClr val="bg1"/>
                </a:solidFill>
              </a:rPr>
              <a:t>OpenSumi</a:t>
            </a:r>
            <a:r>
              <a:rPr lang="en-US" altLang="zh-CN" sz="1600" dirty="0">
                <a:solidFill>
                  <a:schemeClr val="bg1"/>
                </a:solidFill>
              </a:rPr>
              <a:t> IDE</a:t>
            </a:r>
            <a:r>
              <a:rPr lang="zh-CN" altLang="en-US" sz="1600" dirty="0">
                <a:solidFill>
                  <a:schemeClr val="bg1"/>
                </a:solidFill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</a:rPr>
              <a:t>LLM</a:t>
            </a:r>
            <a:r>
              <a:rPr lang="zh-CN" altLang="en-US" sz="1600" dirty="0">
                <a:solidFill>
                  <a:schemeClr val="bg1"/>
                </a:solidFill>
              </a:rPr>
              <a:t>，提供学科定制化、多维度、可扩展的精准测评与反馈，打通“学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练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测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评”闭环。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00821" y="3804233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以</a:t>
            </a:r>
            <a:r>
              <a:rPr lang="en-US" altLang="zh-CN" sz="1600" dirty="0">
                <a:solidFill>
                  <a:schemeClr val="bg1"/>
                </a:solidFill>
              </a:rPr>
              <a:t>Ant Design</a:t>
            </a:r>
            <a:r>
              <a:rPr lang="zh-CN" altLang="en-US" sz="1600" dirty="0">
                <a:solidFill>
                  <a:schemeClr val="bg1"/>
                </a:solidFill>
              </a:rPr>
              <a:t>为前端基座，融合角色成长、即时反馈与嵌入式评估机制，激发低龄或初学者的学习兴趣与动力。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6" y="1489083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69051" y="1471291"/>
            <a:ext cx="914400" cy="914400"/>
          </a:xfrm>
          <a:prstGeom prst="rect">
            <a:avLst/>
          </a:prstGeom>
        </p:spPr>
      </p:pic>
      <p:pic>
        <p:nvPicPr>
          <p:cNvPr id="11" name="图片 10" descr="绿色的标志&#10;&#10;AI 生成的内容可能不正确。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4" y="3695805"/>
            <a:ext cx="914400" cy="914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1924" y="3664941"/>
            <a:ext cx="914400" cy="914400"/>
          </a:xfrm>
          <a:prstGeom prst="rect">
            <a:avLst/>
          </a:prstGeom>
        </p:spPr>
      </p:pic>
      <p:pic>
        <p:nvPicPr>
          <p:cNvPr id="13" name="图片 12" descr="卡通人物&#10;&#10;AI 生成的内容可能不正确。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9" y="3671720"/>
            <a:ext cx="91440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2587915" y="1479025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7542340" y="1541380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1145845" y="3671720"/>
            <a:ext cx="283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小王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前端开发工程师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5167387" y="3703780"/>
            <a:ext cx="2826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后端开发工程师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9203041" y="3703780"/>
            <a:ext cx="2819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小张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产品经理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" y="4709160"/>
            <a:ext cx="395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基于</a:t>
            </a:r>
            <a:r>
              <a:rPr lang="en-US" altLang="zh-CN" sz="1200">
                <a:solidFill>
                  <a:schemeClr val="bg1"/>
                </a:solidFill>
              </a:rPr>
              <a:t>Ant Design</a:t>
            </a:r>
            <a:r>
              <a:rPr lang="zh-CN" altLang="en-US" sz="1200">
                <a:solidFill>
                  <a:schemeClr val="bg1"/>
                </a:solidFill>
              </a:rPr>
              <a:t>和</a:t>
            </a:r>
            <a:r>
              <a:rPr lang="en-US" altLang="zh-CN" sz="1200">
                <a:solidFill>
                  <a:schemeClr val="bg1"/>
                </a:solidFill>
              </a:rPr>
              <a:t>OpenSumi</a:t>
            </a:r>
            <a:r>
              <a:rPr lang="zh-CN" altLang="en-US" sz="1200">
                <a:solidFill>
                  <a:schemeClr val="bg1"/>
                </a:solidFill>
              </a:rPr>
              <a:t>开发多端界面；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实现数字人交互、游戏化</a:t>
            </a:r>
            <a:r>
              <a:rPr lang="en-US" altLang="zh-CN" sz="1200">
                <a:solidFill>
                  <a:schemeClr val="bg1"/>
                </a:solidFill>
              </a:rPr>
              <a:t>UI</a:t>
            </a:r>
            <a:r>
              <a:rPr lang="zh-CN" altLang="en-US" sz="1200">
                <a:solidFill>
                  <a:schemeClr val="bg1"/>
                </a:solidFill>
              </a:rPr>
              <a:t>与可编程</a:t>
            </a:r>
            <a:r>
              <a:rPr lang="en-US" altLang="zh-CN" sz="1200">
                <a:solidFill>
                  <a:schemeClr val="bg1"/>
                </a:solidFill>
              </a:rPr>
              <a:t>IDE</a:t>
            </a:r>
            <a:r>
              <a:rPr lang="zh-CN" altLang="en-US" sz="1200">
                <a:solidFill>
                  <a:schemeClr val="bg1"/>
                </a:solidFill>
              </a:rPr>
              <a:t>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实现游戏化机制与嵌入式评估功能。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8105" y="4709160"/>
            <a:ext cx="4808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构建微服务，支撑用户、评估、智能体调度等模块；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</a:t>
            </a:r>
            <a:r>
              <a:rPr lang="en-US" altLang="zh-CN" sz="1200">
                <a:solidFill>
                  <a:schemeClr val="bg1"/>
                </a:solidFill>
              </a:rPr>
              <a:t>MCP/A2A</a:t>
            </a:r>
            <a:r>
              <a:rPr lang="zh-CN" altLang="en-US" sz="1200">
                <a:solidFill>
                  <a:schemeClr val="bg1"/>
                </a:solidFill>
              </a:rPr>
              <a:t>接口、向量检索与多租户隔离；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保障高并发、数据安全与边缘</a:t>
            </a:r>
            <a:r>
              <a:rPr lang="en-US" altLang="zh-CN" sz="1200">
                <a:solidFill>
                  <a:schemeClr val="bg1"/>
                </a:solidFill>
              </a:rPr>
              <a:t>/</a:t>
            </a:r>
            <a:r>
              <a:rPr lang="zh-CN" altLang="en-US" sz="1200">
                <a:solidFill>
                  <a:schemeClr val="bg1"/>
                </a:solidFill>
              </a:rPr>
              <a:t>本地部署能力。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14640" y="4709160"/>
            <a:ext cx="4196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定义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校园</a:t>
            </a:r>
            <a:r>
              <a:rPr lang="en-US" altLang="en-US" sz="1200">
                <a:solidFill>
                  <a:schemeClr val="bg1"/>
                </a:solidFill>
              </a:rPr>
              <a:t>→</a:t>
            </a:r>
            <a:r>
              <a:rPr lang="zh-CN" altLang="en-US" sz="1200">
                <a:solidFill>
                  <a:schemeClr val="bg1"/>
                </a:solidFill>
              </a:rPr>
              <a:t>就业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双阶段场景与四模块协同逻辑；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输出用户旅程，提炼低延迟、情感化、安全合规等需求；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</a:t>
            </a:r>
            <a:r>
              <a:rPr lang="en-US" altLang="zh-CN" sz="1200">
                <a:solidFill>
                  <a:schemeClr val="bg1"/>
                </a:solidFill>
              </a:rPr>
              <a:t> V1.0–V3.0+ </a:t>
            </a:r>
            <a:r>
              <a:rPr lang="zh-CN" altLang="en-US" sz="1200">
                <a:solidFill>
                  <a:schemeClr val="bg1"/>
                </a:solidFill>
              </a:rPr>
              <a:t>迭代路径，推动与蚂蚁公益、数字马力生态整合。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67450" y="2597150"/>
            <a:ext cx="5499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设计整体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三部分、四模块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技术架构（交互层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智能引擎层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能力支撑层）；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主导</a:t>
            </a:r>
            <a:r>
              <a:rPr lang="en-US" altLang="zh-CN" sz="1200">
                <a:solidFill>
                  <a:schemeClr val="bg1"/>
                </a:solidFill>
              </a:rPr>
              <a:t>AgentUniverse+Qwen3+OpenSumi+LAM</a:t>
            </a:r>
            <a:r>
              <a:rPr lang="zh-CN" altLang="en-US" sz="1200">
                <a:solidFill>
                  <a:schemeClr val="bg1"/>
                </a:solidFill>
              </a:rPr>
              <a:t>等蚂蚁生态技术的融合方案；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规划系统可扩展性，支持跨学科评估插件、教育智能体市场等未来演进路径。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1" name="图片 10" descr="一群人在看电脑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" y="1205230"/>
            <a:ext cx="2734310" cy="2050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373B40">
                  <a:alpha val="100000"/>
                </a:srgbClr>
              </a:clrFrom>
              <a:clrTo>
                <a:srgbClr val="373B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9455" y="1664970"/>
            <a:ext cx="2507615" cy="2896870"/>
          </a:xfrm>
          <a:prstGeom prst="rect">
            <a:avLst/>
          </a:prstGeom>
        </p:spPr>
      </p:pic>
      <p:pic>
        <p:nvPicPr>
          <p:cNvPr id="1238394797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2295525"/>
            <a:ext cx="3060000" cy="178806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英语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50" y="4159885"/>
            <a:ext cx="3060000" cy="167370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49895" y="1775460"/>
            <a:ext cx="3467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游戏化学习平台及评估系统前端界面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51120" y="4700270"/>
            <a:ext cx="1651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系统数据库</a:t>
            </a:r>
            <a:r>
              <a:rPr lang="zh-CN" altLang="en-US" sz="1600">
                <a:solidFill>
                  <a:schemeClr val="bg1"/>
                </a:solidFill>
              </a:rPr>
              <a:t>设计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5945" y="3429000"/>
            <a:ext cx="2734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团队共同讨论系统研发</a:t>
            </a:r>
            <a:r>
              <a:rPr lang="zh-CN" altLang="en-US" sz="1600">
                <a:solidFill>
                  <a:schemeClr val="bg1"/>
                </a:solidFill>
              </a:rPr>
              <a:t>难题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gi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45" y="1617980"/>
            <a:ext cx="3244215" cy="3215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75" y="2762250"/>
            <a:ext cx="4140000" cy="17475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30300" y="5158105"/>
            <a:ext cx="996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团队依托</a:t>
            </a:r>
            <a:r>
              <a:rPr lang="en-US" altLang="zh-CN">
                <a:solidFill>
                  <a:schemeClr val="bg1"/>
                </a:solidFill>
              </a:rPr>
              <a:t>Git</a:t>
            </a:r>
            <a:r>
              <a:rPr lang="zh-CN" altLang="en-US">
                <a:solidFill>
                  <a:schemeClr val="bg1"/>
                </a:solidFill>
              </a:rPr>
              <a:t>进行代码管理，使用</a:t>
            </a:r>
            <a:r>
              <a:rPr lang="en-US" altLang="zh-CN">
                <a:solidFill>
                  <a:schemeClr val="bg1"/>
                </a:solidFill>
              </a:rPr>
              <a:t>JetBrains Code-With-Me</a:t>
            </a:r>
            <a:r>
              <a:rPr lang="zh-CN" altLang="en-US">
                <a:solidFill>
                  <a:schemeClr val="bg1"/>
                </a:solidFill>
              </a:rPr>
              <a:t>进行</a:t>
            </a:r>
            <a:r>
              <a:rPr lang="zh-CN" altLang="en-US">
                <a:solidFill>
                  <a:schemeClr val="bg1"/>
                </a:solidFill>
              </a:rPr>
              <a:t>代码协作，实现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实时共享与</a:t>
            </a:r>
            <a:r>
              <a:rPr lang="zh-CN" altLang="en-US">
                <a:solidFill>
                  <a:schemeClr val="bg1"/>
                </a:solidFill>
              </a:rPr>
              <a:t>编辑代码。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rcRect l="7140" t="24572" r="7071" b="39788"/>
          <a:stretch>
            <a:fillRect/>
          </a:stretch>
        </p:blipFill>
        <p:spPr>
          <a:xfrm>
            <a:off x="5768975" y="1693545"/>
            <a:ext cx="4140200" cy="993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09761" y="1744946"/>
            <a:ext cx="5760000" cy="3240000"/>
            <a:chOff x="2350091" y="2271563"/>
            <a:chExt cx="5181742" cy="28689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3" name="文本框 12"/>
          <p:cNvSpPr txBox="1"/>
          <p:nvPr/>
        </p:nvSpPr>
        <p:spPr>
          <a:xfrm>
            <a:off x="7289515" y="1890445"/>
            <a:ext cx="4092412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声像科技团队研发的多智能体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知识库协作系统已在本校数字化办公室实际落地并投入使用。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9420" y="5121668"/>
            <a:ext cx="32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系统在真实产品中的应用界面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370329" y="1397648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356"/>
          <a:stretch>
            <a:fillRect/>
          </a:stretch>
        </p:blipFill>
        <p:spPr>
          <a:xfrm>
            <a:off x="6590807" y="1397648"/>
            <a:ext cx="2592000" cy="345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6260" y="5142865"/>
            <a:ext cx="4361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5130" y="5142865"/>
            <a:ext cx="480377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b="1" dirty="0">
                <a:solidFill>
                  <a:schemeClr val="bg1"/>
                </a:solidFill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97988" y="1558943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5319" y="1558938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266700" y="5129530"/>
            <a:ext cx="52216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9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28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5893435" y="5159375"/>
            <a:ext cx="595566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7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25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4830" y="5725160"/>
            <a:ext cx="6938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团队同步申请两项软件著作权并授权，强化技术资产与安全能力。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1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2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3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4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5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6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7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25.xml><?xml version="1.0" encoding="utf-8"?>
<p:tagLst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26.xml><?xml version="1.0" encoding="utf-8"?>
<p:tagLst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27.xml><?xml version="1.0" encoding="utf-8"?>
<p:tagLst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28.xml><?xml version="1.0" encoding="utf-8"?>
<p:tagLst xmlns:p="http://schemas.openxmlformats.org/presentationml/2006/main">
  <p:tag name="COMMONDATA" val="eyJoZGlkIjoiNjgzYzU1N2JiNTgxZjkwMjJlYTJlZjA4YTM3NTc1N2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9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1599</Words>
  <Application>WPS 演示</Application>
  <PresentationFormat>宽屏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汉仪正圆 55简</vt:lpstr>
      <vt:lpstr>Calibri</vt:lpstr>
      <vt:lpstr>汉仪雅酷黑-75J</vt:lpstr>
      <vt:lpstr>汉仪雅酷黑W</vt:lpstr>
      <vt:lpstr>钉钉进步体</vt:lpstr>
      <vt:lpstr>汉仪颜楷简</vt:lpstr>
      <vt:lpstr>阿里巴巴普惠体 B</vt:lpstr>
      <vt:lpstr>汉仪雅酷黑-75J (正文)</vt:lpstr>
      <vt:lpstr>微软雅黑</vt:lpstr>
      <vt:lpstr>Arial Unicode MS</vt:lpstr>
      <vt:lpstr>黑体</vt:lpstr>
      <vt:lpstr>方正仿宋_GB2312</vt:lpstr>
      <vt:lpstr>汉仪雅酷黑简</vt:lpstr>
      <vt:lpstr>汉仪雅酷黑-75J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WPS_1700788855</cp:lastModifiedBy>
  <cp:revision>495</cp:revision>
  <dcterms:created xsi:type="dcterms:W3CDTF">2022-04-26T03:15:00Z</dcterms:created>
  <dcterms:modified xsi:type="dcterms:W3CDTF">2025-10-07T12:05:40Z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